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ontserrat Thin Black" pitchFamily="2" charset="77"/>
      <p:bold r:id="rId15"/>
      <p:italic r:id="rId16"/>
      <p:boldItalic r:id="rId1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51"/>
    <p:restoredTop sz="76582"/>
  </p:normalViewPr>
  <p:slideViewPr>
    <p:cSldViewPr snapToGrid="0">
      <p:cViewPr varScale="1">
        <p:scale>
          <a:sx n="82" d="100"/>
          <a:sy n="82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600">
        <a:latin typeface="+mn-lt"/>
        <a:ea typeface="+mn-ea"/>
        <a:cs typeface="+mn-cs"/>
        <a:sym typeface="Calibri"/>
      </a:defRPr>
    </a:lvl1pPr>
    <a:lvl2pPr indent="228600" latinLnBrk="0">
      <a:defRPr sz="1600">
        <a:latin typeface="+mn-lt"/>
        <a:ea typeface="+mn-ea"/>
        <a:cs typeface="+mn-cs"/>
        <a:sym typeface="Calibri"/>
      </a:defRPr>
    </a:lvl2pPr>
    <a:lvl3pPr indent="457200" latinLnBrk="0">
      <a:defRPr sz="1600">
        <a:latin typeface="+mn-lt"/>
        <a:ea typeface="+mn-ea"/>
        <a:cs typeface="+mn-cs"/>
        <a:sym typeface="Calibri"/>
      </a:defRPr>
    </a:lvl3pPr>
    <a:lvl4pPr indent="685800" latinLnBrk="0">
      <a:defRPr sz="1600">
        <a:latin typeface="+mn-lt"/>
        <a:ea typeface="+mn-ea"/>
        <a:cs typeface="+mn-cs"/>
        <a:sym typeface="Calibri"/>
      </a:defRPr>
    </a:lvl4pPr>
    <a:lvl5pPr indent="914400" latinLnBrk="0">
      <a:defRPr sz="1600">
        <a:latin typeface="+mn-lt"/>
        <a:ea typeface="+mn-ea"/>
        <a:cs typeface="+mn-cs"/>
        <a:sym typeface="Calibri"/>
      </a:defRPr>
    </a:lvl5pPr>
    <a:lvl6pPr indent="1143000" latinLnBrk="0">
      <a:defRPr sz="1600">
        <a:latin typeface="+mn-lt"/>
        <a:ea typeface="+mn-ea"/>
        <a:cs typeface="+mn-cs"/>
        <a:sym typeface="Calibri"/>
      </a:defRPr>
    </a:lvl6pPr>
    <a:lvl7pPr indent="1371600" latinLnBrk="0">
      <a:defRPr sz="1600">
        <a:latin typeface="+mn-lt"/>
        <a:ea typeface="+mn-ea"/>
        <a:cs typeface="+mn-cs"/>
        <a:sym typeface="Calibri"/>
      </a:defRPr>
    </a:lvl7pPr>
    <a:lvl8pPr indent="1600200" latinLnBrk="0">
      <a:defRPr sz="1600">
        <a:latin typeface="+mn-lt"/>
        <a:ea typeface="+mn-ea"/>
        <a:cs typeface="+mn-cs"/>
        <a:sym typeface="Calibri"/>
      </a:defRPr>
    </a:lvl8pPr>
    <a:lvl9pPr indent="18288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We’ll start by showing a supervised regression problem in one dimension</a:t>
            </a:r>
          </a:p>
          <a:p>
            <a:r>
              <a:t>This could represent the value of one color channel of one pixel in an image, for example</a:t>
            </a:r>
          </a:p>
          <a:p>
            <a:r>
              <a:t>Here we show a distribution of target values, and a particular target value y</a:t>
            </a:r>
          </a:p>
          <a:p>
            <a:r>
              <a:t>* For a particular training example, our model might output the estimate y tilde</a:t>
            </a:r>
          </a:p>
          <a:p>
            <a:r>
              <a:t>* This estimate is compared to the target value y with a loss function L</a:t>
            </a:r>
          </a:p>
          <a:p>
            <a:r>
              <a:t>* And the model parameters are then updated to minimize this loss function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But clean targets can be expensive to obtain, like with Monte Carlo rendered images</a:t>
            </a:r>
          </a:p>
          <a:p>
            <a:r>
              <a:rPr dirty="0"/>
              <a:t>With Noise2Noise, the clean targets y are replaced with noisy targets y hat, which are easier to obtain</a:t>
            </a:r>
          </a:p>
          <a:p>
            <a:r>
              <a:rPr dirty="0"/>
              <a:t>The clean target y is now the mean of the noisy targets y hat</a:t>
            </a:r>
          </a:p>
          <a:p>
            <a:r>
              <a:rPr dirty="0"/>
              <a:t>And the estimate is the same as long as the noise has zero mean</a:t>
            </a:r>
          </a:p>
          <a:p>
            <a:pPr marL="160421" indent="-160421">
              <a:buSzPct val="100000"/>
              <a:buChar char="*"/>
            </a:pPr>
            <a:r>
              <a:rPr dirty="0"/>
              <a:t>For a particular training example, our model again outputs an estimate y tilde</a:t>
            </a:r>
          </a:p>
          <a:p>
            <a:r>
              <a:rPr dirty="0"/>
              <a:t>Note that the majority of the probability mass now lies towards the mean</a:t>
            </a:r>
          </a:p>
          <a:p>
            <a:r>
              <a:rPr dirty="0"/>
              <a:t>* So we’ll likely get a noisy target y hat in that direction</a:t>
            </a:r>
          </a:p>
          <a:p>
            <a:pPr marL="160421" indent="-160421">
              <a:buSzPct val="100000"/>
              <a:buChar char="*"/>
            </a:pPr>
            <a:r>
              <a:rPr dirty="0"/>
              <a:t>The estimate y tilde is then compared to the noisy target y hat with the loss function L</a:t>
            </a:r>
          </a:p>
          <a:p>
            <a:r>
              <a:rPr dirty="0"/>
              <a:t>* And the model parameters are then updated to move the estimate y tilde towards the noisy target y hat</a:t>
            </a:r>
          </a:p>
          <a:p>
            <a:r>
              <a:rPr dirty="0"/>
              <a:t>On average, this will also move the estimate y tilde towards the clean target 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start again with the Noise2Noise setup from the previous slide</a:t>
            </a:r>
          </a:p>
          <a:p>
            <a:pPr marL="160421" indent="-160421">
              <a:buSzPct val="100000"/>
              <a:buChar char="*"/>
            </a:pPr>
            <a:r>
              <a:t>What happens if we preprocess the noisy targets using a nonlinear function phi?</a:t>
            </a:r>
          </a:p>
          <a:p>
            <a:r>
              <a:t>Nonlinear functions are common in image processing, such as tone mapping for example</a:t>
            </a:r>
          </a:p>
          <a:p>
            <a:pPr marL="160421" indent="-160421">
              <a:buSzPct val="100000"/>
              <a:buChar char="*"/>
            </a:pPr>
            <a:r>
              <a:t>On the vertical axis, we show the image of the noisy target distribution after applying the phi function</a:t>
            </a:r>
          </a:p>
          <a:p>
            <a:r>
              <a:t>Note that this phi function stretches the distribution away from the origin</a:t>
            </a:r>
          </a:p>
          <a:p>
            <a:pPr marL="160421" indent="-160421">
              <a:buSzPct val="100000"/>
              <a:buChar char="*"/>
            </a:pPr>
            <a:r>
              <a:t>Since the distribution is stretched, the mean of the image distribution (on the vertical axis) will be different from the image of the original mean</a:t>
            </a:r>
          </a:p>
          <a:p>
            <a:r>
              <a:t>* Since the means are different, we will no longer get the correct estimate, i.e. the results will be skewed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the means are different, does that mean that we can’t use nonlinear functions on the noisy targets?</a:t>
            </a:r>
          </a:p>
          <a:p>
            <a:r>
              <a:t>That’s what was previously believed</a:t>
            </a:r>
          </a:p>
          <a:p>
            <a:pPr marL="160421" indent="-160421">
              <a:buSzPct val="100000"/>
              <a:buChar char="*"/>
            </a:pPr>
            <a:r>
              <a:t>But our main idea is that we can measure the difference between these means</a:t>
            </a:r>
          </a:p>
          <a:p>
            <a:pPr marL="160421" indent="-160421">
              <a:buSzPct val="100000"/>
              <a:buChar char="*"/>
            </a:pPr>
            <a:r>
              <a:t>This quantity is known as the Jensen Gap</a:t>
            </a:r>
          </a:p>
          <a:p>
            <a:r>
              <a:t>By ensuring that the Jensen Gap is small, we can apply nonlinear functions to the noisy targets without adding significant bias to the results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To bound the Jensen Gap, we use the method of Liao and Berg [2019]</a:t>
            </a:r>
          </a:p>
          <a:p>
            <a:r>
              <a:rPr dirty="0"/>
              <a:t>The only requirement of this method is that phi is twice differentiable</a:t>
            </a:r>
          </a:p>
          <a:p>
            <a:r>
              <a:rPr dirty="0"/>
              <a:t>You can see that the lower and upper bounds both have the form J(y) times the variance of the noisy targets y-hat</a:t>
            </a:r>
          </a:p>
          <a:p>
            <a:r>
              <a:rPr dirty="0"/>
              <a:t>J(y) is a function of the clean target y that is related to the curvature of the nonlinear function phi</a:t>
            </a:r>
          </a:p>
          <a:p>
            <a:r>
              <a:rPr dirty="0"/>
              <a:t>So how do we make sure that this bound is small?</a:t>
            </a:r>
          </a:p>
          <a:p>
            <a:r>
              <a:rPr dirty="0"/>
              <a:t>The bound will be small when the variance is small, but this is hard to achieve in practice</a:t>
            </a:r>
          </a:p>
          <a:p>
            <a:r>
              <a:rPr dirty="0"/>
              <a:t>The bound is also small when phi is nearly linear around the clean target y, so we can choose a phi function to meet this requirement</a:t>
            </a:r>
          </a:p>
          <a:p>
            <a:r>
              <a:rPr dirty="0"/>
              <a:t>It also turns out that, for bounded distributions, the variance will be small near the min/max values [Bhatia and Davis 2000]</a:t>
            </a:r>
          </a:p>
          <a:p>
            <a:r>
              <a:rPr dirty="0"/>
              <a:t>Phi can therefore have some curvature near the min/max values as well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evaluate our method, we applied it to a Monte Carlo denoising task</a:t>
            </a:r>
          </a:p>
          <a:p>
            <a:r>
              <a:t>Noise2Noise training can have trouble with HDR images, where the loss is overwhelmed by outliers and the training performs poorly</a:t>
            </a:r>
          </a:p>
          <a:p>
            <a:r>
              <a:t>We apply our theoretical framework to show that certain combinations of loss functions and tone mapping functions can address this problem while introducing minimal bias</a:t>
            </a:r>
          </a:p>
          <a:p>
            <a:r>
              <a:t>Here we train denoising models using 22 different combinations of loss functions, tone mapping functions, and tone mapping placement</a:t>
            </a:r>
          </a:p>
          <a:p>
            <a:r>
              <a:t>Our models with tone mapping of both the model output and the target images performed best, matching our theoretical predictions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 also compared our method to training with clean reference images</a:t>
            </a:r>
          </a:p>
          <a:p>
            <a:r>
              <a:rPr dirty="0"/>
              <a:t>Training with clean references is represented by the original SBMC implementation</a:t>
            </a:r>
          </a:p>
          <a:p>
            <a:r>
              <a:rPr dirty="0"/>
              <a:t>Our method is represented by the best performing configuration from the previous slide</a:t>
            </a:r>
          </a:p>
          <a:p>
            <a:r>
              <a:rPr dirty="0"/>
              <a:t>We also included another version of our model trained on twice as much noisy data</a:t>
            </a:r>
          </a:p>
          <a:p>
            <a:r>
              <a:rPr dirty="0"/>
              <a:t>We include other comparison methods using numbers from the SBMC paper</a:t>
            </a:r>
          </a:p>
          <a:p>
            <a:r>
              <a:rPr dirty="0"/>
              <a:t>These models were evaluated on the SBMC test set, which consists of 55 publicly available scenes</a:t>
            </a:r>
          </a:p>
          <a:p>
            <a:r>
              <a:rPr dirty="0"/>
              <a:t>Here we show relative MSE and DSSIM error metrics, where lower values are better for both</a:t>
            </a:r>
          </a:p>
          <a:p>
            <a:r>
              <a:rPr dirty="0"/>
              <a:t>Our models produced results that are close to SBMC for all sample counts in terms of DSSIM</a:t>
            </a:r>
          </a:p>
          <a:p>
            <a:r>
              <a:rPr dirty="0"/>
              <a:t>Our results are close for relative MSE at high sample counts, and about an order of magnitude larger at lower sample counts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 we show outputs from our models and SBMC on a single test scene</a:t>
            </a:r>
          </a:p>
          <a:p>
            <a:r>
              <a:t>From left to right, we have the noisy input rendered at 8 spp, the output of our models, the output of SBMC, and the reference image rendered at 8192 spp</a:t>
            </a:r>
          </a:p>
          <a:p>
            <a:r>
              <a:t>Our models compare well to SBMC, with all three models reducing the relative MSE of the noisy input to a single-digit percentage of its original value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DOC TITLEDOC TITLE"/>
          <p:cNvSpPr txBox="1">
            <a:spLocks noGrp="1"/>
          </p:cNvSpPr>
          <p:nvPr>
            <p:ph type="title" hasCustomPrompt="1"/>
          </p:nvPr>
        </p:nvSpPr>
        <p:spPr>
          <a:xfrm>
            <a:off x="6689035" y="3717233"/>
            <a:ext cx="4951031" cy="2047463"/>
          </a:xfrm>
          <a:prstGeom prst="rect">
            <a:avLst/>
          </a:prstGeom>
        </p:spPr>
        <p:txBody>
          <a:bodyPr anchor="b"/>
          <a:lstStyle>
            <a:lvl1pPr algn="r">
              <a:defRPr sz="5000">
                <a:solidFill>
                  <a:schemeClr val="accent1"/>
                </a:solidFill>
                <a:latin typeface="Montserrat Thin Black"/>
                <a:ea typeface="Montserrat Thin Black"/>
                <a:cs typeface="Montserrat Thin Black"/>
                <a:sym typeface="Montserrat Thin Black"/>
              </a:defRPr>
            </a:lvl1pPr>
          </a:lstStyle>
          <a:p>
            <a:r>
              <a:t>DOC TITLEDOC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18070" y="777700"/>
            <a:ext cx="9720000" cy="577082"/>
          </a:xfrm>
          <a:prstGeom prst="rect">
            <a:avLst/>
          </a:prstGeom>
        </p:spPr>
        <p:txBody>
          <a:bodyPr/>
          <a:lstStyle>
            <a:lvl1pPr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8070" y="1748874"/>
            <a:ext cx="9720000" cy="31240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  <a:lvl2pPr marL="685800" indent="-228600">
              <a:defRPr sz="2000">
                <a:latin typeface="+mj-lt"/>
                <a:ea typeface="+mj-ea"/>
                <a:cs typeface="+mj-cs"/>
                <a:sym typeface="Helvetica"/>
              </a:defRPr>
            </a:lvl2pPr>
            <a:lvl3pPr marL="1143000" indent="-228600">
              <a:defRPr sz="2000">
                <a:latin typeface="+mj-lt"/>
                <a:ea typeface="+mj-ea"/>
                <a:cs typeface="+mj-cs"/>
                <a:sym typeface="Helvetica"/>
              </a:defRPr>
            </a:lvl3pPr>
            <a:lvl4pPr marL="1600200" indent="-228600">
              <a:defRPr sz="2000">
                <a:latin typeface="+mj-lt"/>
                <a:ea typeface="+mj-ea"/>
                <a:cs typeface="+mj-cs"/>
                <a:sym typeface="Helvetica"/>
              </a:defRPr>
            </a:lvl4pPr>
            <a:lvl5pPr marL="2057400" indent="-228600">
              <a:defRPr sz="20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" name="SA25_Logo_BlueH.png" descr="SA25_Logo_Blue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418" y="-836033"/>
            <a:ext cx="3395583" cy="339159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7599" y="2688674"/>
            <a:ext cx="9720001" cy="32591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20129" y="1729303"/>
            <a:ext cx="9720000" cy="558800"/>
          </a:xfrm>
          <a:prstGeom prst="rect">
            <a:avLst/>
          </a:prstGeom>
        </p:spPr>
        <p:txBody>
          <a:bodyPr anchor="b"/>
          <a:lstStyle>
            <a:lvl1pPr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420129" y="1720162"/>
            <a:ext cx="9926336" cy="577082"/>
          </a:xfrm>
          <a:prstGeom prst="rect">
            <a:avLst/>
          </a:prstGeom>
        </p:spPr>
        <p:txBody>
          <a:bodyPr/>
          <a:lstStyle>
            <a:lvl1pPr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8070" y="2651555"/>
            <a:ext cx="4726460" cy="32004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  <a:lvl2pPr marL="685800" indent="-228600">
              <a:defRPr sz="2000">
                <a:latin typeface="+mj-lt"/>
                <a:ea typeface="+mj-ea"/>
                <a:cs typeface="+mj-cs"/>
                <a:sym typeface="Helvetica"/>
              </a:defRPr>
            </a:lvl2pPr>
            <a:lvl3pPr marL="1143000" indent="-228600">
              <a:defRPr sz="2000">
                <a:latin typeface="+mj-lt"/>
                <a:ea typeface="+mj-ea"/>
                <a:cs typeface="+mj-cs"/>
                <a:sym typeface="Helvetica"/>
              </a:defRPr>
            </a:lvl3pPr>
            <a:lvl4pPr marL="1600200" indent="-228600">
              <a:defRPr sz="2000">
                <a:latin typeface="+mj-lt"/>
                <a:ea typeface="+mj-ea"/>
                <a:cs typeface="+mj-cs"/>
                <a:sym typeface="Helvetica"/>
              </a:defRPr>
            </a:lvl4pPr>
            <a:lvl5pPr marL="2057400" indent="-228600">
              <a:defRPr sz="20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420129" y="1720161"/>
            <a:ext cx="9615744" cy="577082"/>
          </a:xfrm>
          <a:prstGeom prst="rect">
            <a:avLst/>
          </a:prstGeom>
        </p:spPr>
        <p:txBody>
          <a:bodyPr/>
          <a:lstStyle>
            <a:lvl1pPr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8069" y="2651555"/>
            <a:ext cx="4578180" cy="32004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  <a:lvl2pPr marL="685800" indent="-228600">
              <a:defRPr sz="2000">
                <a:latin typeface="+mj-lt"/>
                <a:ea typeface="+mj-ea"/>
                <a:cs typeface="+mj-cs"/>
                <a:sym typeface="Helvetica"/>
              </a:defRPr>
            </a:lvl2pPr>
            <a:lvl3pPr marL="1143000" indent="-228600">
              <a:defRPr sz="2000">
                <a:latin typeface="+mj-lt"/>
                <a:ea typeface="+mj-ea"/>
                <a:cs typeface="+mj-cs"/>
                <a:sym typeface="Helvetica"/>
              </a:defRPr>
            </a:lvl3pPr>
            <a:lvl4pPr marL="1600200" indent="-228600">
              <a:defRPr sz="2000">
                <a:latin typeface="+mj-lt"/>
                <a:ea typeface="+mj-ea"/>
                <a:cs typeface="+mj-cs"/>
                <a:sym typeface="Helvetica"/>
              </a:defRPr>
            </a:lvl4pPr>
            <a:lvl5pPr marL="2057400" indent="-228600">
              <a:defRPr sz="20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417599" y="2688674"/>
            <a:ext cx="11380574" cy="32591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420129" y="1729303"/>
            <a:ext cx="11380573" cy="558800"/>
          </a:xfrm>
          <a:prstGeom prst="rect">
            <a:avLst/>
          </a:prstGeom>
        </p:spPr>
        <p:txBody>
          <a:bodyPr anchor="b"/>
          <a:lstStyle>
            <a:lvl1pPr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/>
          <p:cNvSpPr txBox="1">
            <a:spLocks noGrp="1"/>
          </p:cNvSpPr>
          <p:nvPr>
            <p:ph type="title"/>
          </p:nvPr>
        </p:nvSpPr>
        <p:spPr>
          <a:xfrm>
            <a:off x="6045051" y="3780733"/>
            <a:ext cx="5595015" cy="2047463"/>
          </a:xfrm>
          <a:prstGeom prst="rect">
            <a:avLst/>
          </a:prstGeom>
        </p:spPr>
        <p:txBody>
          <a:bodyPr anchor="t"/>
          <a:lstStyle/>
          <a:p>
            <a:pPr defTabSz="420623">
              <a:defRPr sz="2300"/>
            </a:pPr>
            <a:r>
              <a:rPr dirty="0"/>
              <a:t>Nonlinear Noise2Noise</a:t>
            </a:r>
          </a:p>
          <a:p>
            <a:pPr defTabSz="420623">
              <a:defRPr sz="2300"/>
            </a:pPr>
            <a:r>
              <a:rPr dirty="0"/>
              <a:t>for Efficient Monte Carlo</a:t>
            </a:r>
          </a:p>
          <a:p>
            <a:pPr defTabSz="420623">
              <a:defRPr sz="2300"/>
            </a:pPr>
            <a:r>
              <a:rPr dirty="0"/>
              <a:t>Denoiser Training</a:t>
            </a:r>
          </a:p>
          <a:p>
            <a:pPr defTabSz="420623">
              <a:defRPr sz="2300"/>
            </a:pPr>
            <a:endParaRPr dirty="0"/>
          </a:p>
          <a:p>
            <a:pPr defTabSz="420623">
              <a:defRPr sz="2300"/>
            </a:pPr>
            <a:r>
              <a:rPr dirty="0"/>
              <a:t>Andrew </a:t>
            </a:r>
            <a:r>
              <a:rPr dirty="0" err="1"/>
              <a:t>Tinits</a:t>
            </a:r>
            <a:r>
              <a:rPr dirty="0"/>
              <a:t> &amp; Stephen Mann</a:t>
            </a:r>
          </a:p>
          <a:p>
            <a:pPr defTabSz="420623">
              <a:defRPr sz="2300"/>
            </a:pPr>
            <a:r>
              <a:rPr dirty="0"/>
              <a:t>University of Waterloo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Nonlinear functions can be applied to the noisy targets in Noise2Noise training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8070" y="2218774"/>
                <a:ext cx="9965956" cy="4169392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dirty="0"/>
                  <a:t>Nonlinear functions can be applied to the noisy targets in Noise2Noise training</a:t>
                </a:r>
              </a:p>
              <a:p>
                <a:pPr>
                  <a:lnSpc>
                    <a:spcPct val="120000"/>
                  </a:lnSpc>
                </a:pPr>
                <a:r>
                  <a:rPr dirty="0"/>
                  <a:t>The bias can be negligible compared to the practical benefits</a:t>
                </a:r>
              </a:p>
              <a:p>
                <a:pPr>
                  <a:lnSpc>
                    <a:spcPct val="120000"/>
                  </a:lnSpc>
                </a:pPr>
                <a:r>
                  <a:rPr dirty="0"/>
                  <a:t>Limitation: can only derive analytical bounds for simple nonlinear functions</a:t>
                </a:r>
              </a:p>
              <a:p>
                <a:pPr>
                  <a:lnSpc>
                    <a:spcPct val="120000"/>
                  </a:lnSpc>
                </a:pPr>
                <a:r>
                  <a:rPr dirty="0"/>
                  <a:t>Otherwise may be possible to evaluate numerically or experimentally</a:t>
                </a:r>
              </a:p>
              <a:p>
                <a:pPr>
                  <a:lnSpc>
                    <a:spcPct val="120000"/>
                  </a:lnSpc>
                </a:pPr>
                <a:r>
                  <a:rPr dirty="0"/>
                  <a:t>We train complex denoising models for varied scenes from only noisy training data</a:t>
                </a:r>
              </a:p>
              <a:p>
                <a:pPr>
                  <a:lnSpc>
                    <a:spcPct val="120000"/>
                  </a:lnSpc>
                </a:pPr>
                <a:r>
                  <a:rPr dirty="0"/>
                  <a:t>Our results approach those of clean references, but with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512×</m:t>
                    </m:r>
                  </m:oMath>
                </a14:m>
                <a:r>
                  <a:rPr lang="en-CA" dirty="0"/>
                  <a:t> </a:t>
                </a:r>
                <a:r>
                  <a:rPr dirty="0"/>
                  <a:t>fewer target samples</a:t>
                </a:r>
              </a:p>
            </p:txBody>
          </p:sp>
        </mc:Choice>
        <mc:Fallback xmlns="">
          <p:sp>
            <p:nvSpPr>
              <p:cNvPr id="179" name="Nonlinear functions can be applied to the noisy targets in Noise2Noise training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8070" y="2218774"/>
                <a:ext cx="9965956" cy="4169392"/>
              </a:xfrm>
              <a:prstGeom prst="rect">
                <a:avLst/>
              </a:prstGeom>
              <a:blipFill>
                <a:blip r:embed="rId2"/>
                <a:stretch>
                  <a:fillRect l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Equation"/>
              <p:cNvSpPr txBox="1"/>
              <p:nvPr/>
            </p:nvSpPr>
            <p:spPr>
              <a:xfrm>
                <a:off x="6118286" y="6062813"/>
                <a:ext cx="125731" cy="18077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sz="2200" dirty="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286" y="6062813"/>
                <a:ext cx="125731" cy="180772"/>
              </a:xfrm>
              <a:prstGeom prst="rect">
                <a:avLst/>
              </a:prstGeom>
              <a:blipFill>
                <a:blip r:embed="rId3"/>
                <a:stretch>
                  <a:fillRect l="-63636" r="-90909" b="-1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Line"/>
          <p:cNvSpPr/>
          <p:nvPr/>
        </p:nvSpPr>
        <p:spPr>
          <a:xfrm flipV="1">
            <a:off x="4191000" y="1958732"/>
            <a:ext cx="1" cy="3819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Line"/>
          <p:cNvSpPr/>
          <p:nvPr/>
        </p:nvSpPr>
        <p:spPr>
          <a:xfrm>
            <a:off x="4203246" y="4603141"/>
            <a:ext cx="3614665" cy="117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37" extrusionOk="0">
                <a:moveTo>
                  <a:pt x="0" y="17815"/>
                </a:moveTo>
                <a:cubicBezTo>
                  <a:pt x="1587" y="17816"/>
                  <a:pt x="9589" y="18768"/>
                  <a:pt x="11603" y="7968"/>
                </a:cubicBezTo>
                <a:cubicBezTo>
                  <a:pt x="13617" y="-2832"/>
                  <a:pt x="15394" y="-1694"/>
                  <a:pt x="16807" y="5665"/>
                </a:cubicBezTo>
                <a:cubicBezTo>
                  <a:pt x="18219" y="13023"/>
                  <a:pt x="18425" y="17815"/>
                  <a:pt x="21600" y="17816"/>
                </a:cubicBezTo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Line"/>
          <p:cNvSpPr/>
          <p:nvPr/>
        </p:nvSpPr>
        <p:spPr>
          <a:xfrm>
            <a:off x="4190999" y="5777776"/>
            <a:ext cx="38100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89" name="Group"/>
          <p:cNvGrpSpPr/>
          <p:nvPr/>
        </p:nvGrpSpPr>
        <p:grpSpPr>
          <a:xfrm>
            <a:off x="6849962" y="4869328"/>
            <a:ext cx="226023" cy="1535515"/>
            <a:chOff x="-46494" y="-1"/>
            <a:chExt cx="226021" cy="153551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Equation"/>
                <p:cNvSpPr txBox="1"/>
                <p:nvPr/>
              </p:nvSpPr>
              <p:spPr>
                <a:xfrm>
                  <a:off x="-46494" y="1196958"/>
                  <a:ext cx="226021" cy="3385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ar-AE" sz="220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sz="2200" dirty="0">
                    <a:solidFill>
                      <a:srgbClr val="ED7D31"/>
                    </a:solidFill>
                  </a:endParaRPr>
                </a:p>
              </p:txBody>
            </p:sp>
          </mc:Choice>
          <mc:Fallback>
            <p:sp>
              <p:nvSpPr>
                <p:cNvPr id="8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6494" y="1196958"/>
                  <a:ext cx="226021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26316" t="-3571" r="-26316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Line"/>
            <p:cNvSpPr/>
            <p:nvPr/>
          </p:nvSpPr>
          <p:spPr>
            <a:xfrm flipV="1">
              <a:off x="65379" y="-1"/>
              <a:ext cx="1" cy="1104471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" name="Line"/>
          <p:cNvSpPr/>
          <p:nvPr/>
        </p:nvSpPr>
        <p:spPr>
          <a:xfrm flipV="1">
            <a:off x="6181151" y="5052816"/>
            <a:ext cx="1" cy="920983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6249799" y="5085559"/>
            <a:ext cx="2460927" cy="338554"/>
            <a:chOff x="0" y="-30996"/>
            <a:chExt cx="2460926" cy="3385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Equation"/>
                <p:cNvSpPr txBox="1"/>
                <p:nvPr/>
              </p:nvSpPr>
              <p:spPr>
                <a:xfrm>
                  <a:off x="1577799" y="-30996"/>
                  <a:ext cx="883127" cy="3385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2200" i="1" smtClean="0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ar-AE" sz="2200" i="1" smtClean="0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ar-AE" sz="2200" i="1" smtClean="0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ar-AE" sz="2200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2200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ar-AE" sz="2200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200" dirty="0">
                    <a:solidFill>
                      <a:srgbClr val="70AD47"/>
                    </a:solidFill>
                  </a:endParaRPr>
                </a:p>
              </p:txBody>
            </p:sp>
          </mc:Choice>
          <mc:Fallback>
            <p:sp>
              <p:nvSpPr>
                <p:cNvPr id="9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7799" y="-30996"/>
                  <a:ext cx="883127" cy="338552"/>
                </a:xfrm>
                <a:prstGeom prst="rect">
                  <a:avLst/>
                </a:prstGeom>
                <a:blipFill>
                  <a:blip r:embed="rId5"/>
                  <a:stretch>
                    <a:fillRect l="-7143" t="-3571" r="-11429" b="-357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Line"/>
            <p:cNvSpPr/>
            <p:nvPr/>
          </p:nvSpPr>
          <p:spPr>
            <a:xfrm>
              <a:off x="0" y="123215"/>
              <a:ext cx="640644" cy="1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94" name="Line"/>
          <p:cNvSpPr/>
          <p:nvPr/>
        </p:nvSpPr>
        <p:spPr>
          <a:xfrm>
            <a:off x="6249799" y="5508563"/>
            <a:ext cx="640644" cy="1"/>
          </a:xfrm>
          <a:prstGeom prst="line">
            <a:avLst/>
          </a:prstGeom>
          <a:ln w="25400">
            <a:solidFill>
              <a:schemeClr val="accent4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1" animBg="1" advAuto="0"/>
      <p:bldP spid="93" grpId="2" animBg="1" advAuto="0"/>
      <p:bldP spid="94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Noise2Noise [Lehtinen et al. 2018]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Equation"/>
              <p:cNvSpPr txBox="1"/>
              <p:nvPr/>
            </p:nvSpPr>
            <p:spPr>
              <a:xfrm>
                <a:off x="7853466" y="5931305"/>
                <a:ext cx="226023" cy="3385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AE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sz="2200" dirty="0"/>
              </a:p>
            </p:txBody>
          </p:sp>
        </mc:Choice>
        <mc:Fallback>
          <p:sp>
            <p:nvSpPr>
              <p:cNvPr id="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466" y="5931305"/>
                <a:ext cx="226023" cy="338554"/>
              </a:xfrm>
              <a:prstGeom prst="rect">
                <a:avLst/>
              </a:prstGeom>
              <a:blipFill>
                <a:blip r:embed="rId3"/>
                <a:stretch>
                  <a:fillRect l="-27778" t="-18519" r="-27778" b="-259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Equation"/>
              <p:cNvSpPr txBox="1"/>
              <p:nvPr/>
            </p:nvSpPr>
            <p:spPr>
              <a:xfrm>
                <a:off x="5375630" y="6075420"/>
                <a:ext cx="1132938" cy="3385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ar-AE" sz="220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2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2200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2200" dirty="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630" y="6075420"/>
                <a:ext cx="1132938" cy="338554"/>
              </a:xfrm>
              <a:prstGeom prst="rect">
                <a:avLst/>
              </a:prstGeom>
              <a:blipFill>
                <a:blip r:embed="rId4"/>
                <a:stretch>
                  <a:fillRect l="-5556" t="-14815" r="-8889" b="-40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Line"/>
          <p:cNvSpPr/>
          <p:nvPr/>
        </p:nvSpPr>
        <p:spPr>
          <a:xfrm>
            <a:off x="4203246" y="4600208"/>
            <a:ext cx="3614665" cy="1176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37" extrusionOk="0">
                <a:moveTo>
                  <a:pt x="0" y="17815"/>
                </a:moveTo>
                <a:cubicBezTo>
                  <a:pt x="1587" y="17816"/>
                  <a:pt x="9589" y="18768"/>
                  <a:pt x="11603" y="7968"/>
                </a:cubicBezTo>
                <a:cubicBezTo>
                  <a:pt x="13617" y="-2832"/>
                  <a:pt x="15394" y="-1694"/>
                  <a:pt x="16807" y="5665"/>
                </a:cubicBezTo>
                <a:cubicBezTo>
                  <a:pt x="18219" y="13023"/>
                  <a:pt x="18425" y="17815"/>
                  <a:pt x="21600" y="17816"/>
                </a:cubicBezTo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Line"/>
          <p:cNvSpPr/>
          <p:nvPr/>
        </p:nvSpPr>
        <p:spPr>
          <a:xfrm flipV="1">
            <a:off x="4191000" y="1955800"/>
            <a:ext cx="1" cy="3819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3" name="Line"/>
          <p:cNvSpPr/>
          <p:nvPr/>
        </p:nvSpPr>
        <p:spPr>
          <a:xfrm>
            <a:off x="4191000" y="5774843"/>
            <a:ext cx="38100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Line"/>
          <p:cNvSpPr/>
          <p:nvPr/>
        </p:nvSpPr>
        <p:spPr>
          <a:xfrm flipV="1">
            <a:off x="6181151" y="5055970"/>
            <a:ext cx="1" cy="914897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7" name="Group"/>
          <p:cNvGrpSpPr/>
          <p:nvPr/>
        </p:nvGrpSpPr>
        <p:grpSpPr>
          <a:xfrm>
            <a:off x="7161006" y="5513418"/>
            <a:ext cx="226023" cy="907002"/>
            <a:chOff x="-46494" y="0"/>
            <a:chExt cx="226021" cy="9070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5" name="Equation"/>
                <p:cNvSpPr txBox="1"/>
                <p:nvPr/>
              </p:nvSpPr>
              <p:spPr>
                <a:xfrm>
                  <a:off x="-46494" y="568447"/>
                  <a:ext cx="226021" cy="33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ar-AE" sz="220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sz="2200" dirty="0">
                    <a:solidFill>
                      <a:srgbClr val="ED7D31"/>
                    </a:solidFill>
                  </a:endParaRPr>
                </a:p>
              </p:txBody>
            </p:sp>
          </mc:Choice>
          <mc:Fallback>
            <p:sp>
              <p:nvSpPr>
                <p:cNvPr id="10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6494" y="568447"/>
                  <a:ext cx="226021" cy="338553"/>
                </a:xfrm>
                <a:prstGeom prst="rect">
                  <a:avLst/>
                </a:prstGeom>
                <a:blipFill>
                  <a:blip r:embed="rId5"/>
                  <a:stretch>
                    <a:fillRect l="-33333" t="-7407" r="-27778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Line"/>
            <p:cNvSpPr/>
            <p:nvPr/>
          </p:nvSpPr>
          <p:spPr>
            <a:xfrm flipV="1">
              <a:off x="59436" y="0"/>
              <a:ext cx="1" cy="457448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0" name="Group"/>
          <p:cNvGrpSpPr/>
          <p:nvPr/>
        </p:nvGrpSpPr>
        <p:grpSpPr>
          <a:xfrm>
            <a:off x="6637876" y="4636941"/>
            <a:ext cx="226023" cy="1777035"/>
            <a:chOff x="-46494" y="0"/>
            <a:chExt cx="226020" cy="177703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8" name="Equation"/>
                <p:cNvSpPr txBox="1"/>
                <p:nvPr/>
              </p:nvSpPr>
              <p:spPr>
                <a:xfrm>
                  <a:off x="-46494" y="1438479"/>
                  <a:ext cx="226020" cy="3385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ar-AE" sz="220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sz="2200" dirty="0">
                    <a:solidFill>
                      <a:srgbClr val="4472C4"/>
                    </a:solidFill>
                  </a:endParaRPr>
                </a:p>
              </p:txBody>
            </p:sp>
          </mc:Choice>
          <mc:Fallback>
            <p:sp>
              <p:nvSpPr>
                <p:cNvPr id="10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6494" y="1438479"/>
                  <a:ext cx="226020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26316" t="-14815" r="-26316" b="-2963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Line"/>
            <p:cNvSpPr/>
            <p:nvPr/>
          </p:nvSpPr>
          <p:spPr>
            <a:xfrm flipV="1">
              <a:off x="61217" y="0"/>
              <a:ext cx="1" cy="1333925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3" name="Group"/>
          <p:cNvGrpSpPr/>
          <p:nvPr/>
        </p:nvGrpSpPr>
        <p:grpSpPr>
          <a:xfrm>
            <a:off x="6814235" y="5300997"/>
            <a:ext cx="1878469" cy="338554"/>
            <a:chOff x="0" y="-46494"/>
            <a:chExt cx="1878467" cy="3385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1" name="Equation"/>
                <p:cNvSpPr txBox="1"/>
                <p:nvPr/>
              </p:nvSpPr>
              <p:spPr>
                <a:xfrm>
                  <a:off x="995341" y="-46494"/>
                  <a:ext cx="883126" cy="3385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2200" i="1" smtClean="0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ar-AE" sz="2200" i="1" smtClean="0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ar-AE" sz="2200" i="1" smtClean="0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ar-AE" sz="2200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ar-AE" sz="2200" i="1" smtClean="0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200" b="0" i="1" smtClean="0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ar-AE" sz="2200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200" dirty="0">
                    <a:solidFill>
                      <a:srgbClr val="70AD47"/>
                    </a:solidFill>
                  </a:endParaRPr>
                </a:p>
              </p:txBody>
            </p:sp>
          </mc:Choice>
          <mc:Fallback>
            <p:sp>
              <p:nvSpPr>
                <p:cNvPr id="11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341" y="-46494"/>
                  <a:ext cx="883126" cy="338551"/>
                </a:xfrm>
                <a:prstGeom prst="rect">
                  <a:avLst/>
                </a:prstGeom>
                <a:blipFill>
                  <a:blip r:embed="rId7"/>
                  <a:stretch>
                    <a:fillRect l="-5634" t="-14286" r="-11268" b="-357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Line"/>
            <p:cNvSpPr/>
            <p:nvPr/>
          </p:nvSpPr>
          <p:spPr>
            <a:xfrm>
              <a:off x="0" y="112014"/>
              <a:ext cx="381308" cy="1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4" name="Line"/>
          <p:cNvSpPr/>
          <p:nvPr/>
        </p:nvSpPr>
        <p:spPr>
          <a:xfrm>
            <a:off x="6814235" y="5643650"/>
            <a:ext cx="381309" cy="1"/>
          </a:xfrm>
          <a:prstGeom prst="line">
            <a:avLst/>
          </a:prstGeom>
          <a:ln w="25400">
            <a:solidFill>
              <a:schemeClr val="accent4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animBg="1" advAuto="0"/>
      <p:bldP spid="110" grpId="2" animBg="1" advAuto="0"/>
      <p:bldP spid="113" grpId="3" animBg="1" advAuto="0"/>
      <p:bldP spid="114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Noise2Noise with Nonlinearity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Equation"/>
              <p:cNvSpPr txBox="1"/>
              <p:nvPr/>
            </p:nvSpPr>
            <p:spPr>
              <a:xfrm>
                <a:off x="7848600" y="5919708"/>
                <a:ext cx="226024" cy="3385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AE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sz="2200" dirty="0"/>
              </a:p>
            </p:txBody>
          </p:sp>
        </mc:Choice>
        <mc:Fallback>
          <p:sp>
            <p:nvSpPr>
              <p:cNvPr id="1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5919708"/>
                <a:ext cx="226024" cy="338554"/>
              </a:xfrm>
              <a:prstGeom prst="rect">
                <a:avLst/>
              </a:prstGeom>
              <a:blipFill>
                <a:blip r:embed="rId3"/>
                <a:stretch>
                  <a:fillRect l="-33333" t="-18519" r="-27778" b="-259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ine"/>
          <p:cNvSpPr/>
          <p:nvPr/>
        </p:nvSpPr>
        <p:spPr>
          <a:xfrm>
            <a:off x="4209304" y="4595990"/>
            <a:ext cx="3608900" cy="1174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37" extrusionOk="0">
                <a:moveTo>
                  <a:pt x="0" y="17815"/>
                </a:moveTo>
                <a:cubicBezTo>
                  <a:pt x="1587" y="17816"/>
                  <a:pt x="9589" y="18768"/>
                  <a:pt x="11603" y="7968"/>
                </a:cubicBezTo>
                <a:cubicBezTo>
                  <a:pt x="13617" y="-2832"/>
                  <a:pt x="15394" y="-1694"/>
                  <a:pt x="16807" y="5665"/>
                </a:cubicBezTo>
                <a:cubicBezTo>
                  <a:pt x="18219" y="13023"/>
                  <a:pt x="18425" y="17815"/>
                  <a:pt x="21600" y="17816"/>
                </a:cubicBezTo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Line"/>
          <p:cNvSpPr/>
          <p:nvPr/>
        </p:nvSpPr>
        <p:spPr>
          <a:xfrm>
            <a:off x="4197077" y="5768751"/>
            <a:ext cx="38039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24" name="Group"/>
          <p:cNvGrpSpPr/>
          <p:nvPr/>
        </p:nvGrpSpPr>
        <p:grpSpPr>
          <a:xfrm>
            <a:off x="4213829" y="2191186"/>
            <a:ext cx="2662127" cy="3375640"/>
            <a:chOff x="0" y="0"/>
            <a:chExt cx="2662126" cy="3375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Equation"/>
                <p:cNvSpPr txBox="1"/>
                <p:nvPr/>
              </p:nvSpPr>
              <p:spPr>
                <a:xfrm>
                  <a:off x="2128753" y="187586"/>
                  <a:ext cx="157303" cy="1804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2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sz="2200">
                    <a:solidFill>
                      <a:srgbClr val="ED7D31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8753" y="187586"/>
                  <a:ext cx="157303" cy="180494"/>
                </a:xfrm>
                <a:prstGeom prst="rect">
                  <a:avLst/>
                </a:prstGeom>
                <a:blipFill>
                  <a:blip r:embed="rId4"/>
                  <a:stretch>
                    <a:fillRect l="-61538" r="-84615" b="-1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Line"/>
            <p:cNvSpPr/>
            <p:nvPr/>
          </p:nvSpPr>
          <p:spPr>
            <a:xfrm>
              <a:off x="0" y="0"/>
              <a:ext cx="2662127" cy="3375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493" y="20916"/>
                    <a:pt x="18438" y="20013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5" name="Line"/>
          <p:cNvSpPr/>
          <p:nvPr/>
        </p:nvSpPr>
        <p:spPr>
          <a:xfrm flipV="1">
            <a:off x="4642272" y="3760483"/>
            <a:ext cx="1" cy="531656"/>
          </a:xfrm>
          <a:prstGeom prst="line">
            <a:avLst/>
          </a:prstGeom>
          <a:ln w="25400">
            <a:solidFill>
              <a:schemeClr val="accent6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Line"/>
          <p:cNvSpPr/>
          <p:nvPr/>
        </p:nvSpPr>
        <p:spPr>
          <a:xfrm flipV="1">
            <a:off x="6184054" y="5051025"/>
            <a:ext cx="1" cy="913438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Equation"/>
              <p:cNvSpPr txBox="1"/>
              <p:nvPr/>
            </p:nvSpPr>
            <p:spPr>
              <a:xfrm>
                <a:off x="5373608" y="6077704"/>
                <a:ext cx="1132938" cy="3385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2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ar-AE" sz="220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2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2200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2200" dirty="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608" y="6077704"/>
                <a:ext cx="1132938" cy="338554"/>
              </a:xfrm>
              <a:prstGeom prst="rect">
                <a:avLst/>
              </a:prstGeom>
              <a:blipFill>
                <a:blip r:embed="rId5"/>
                <a:stretch>
                  <a:fillRect l="-4396" t="-14286" r="-8791" b="-3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Line"/>
          <p:cNvSpPr/>
          <p:nvPr/>
        </p:nvSpPr>
        <p:spPr>
          <a:xfrm flipV="1">
            <a:off x="4197077" y="1955799"/>
            <a:ext cx="1" cy="38129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34" name="Group"/>
          <p:cNvGrpSpPr/>
          <p:nvPr/>
        </p:nvGrpSpPr>
        <p:grpSpPr>
          <a:xfrm>
            <a:off x="2885283" y="1887342"/>
            <a:ext cx="3309131" cy="4077122"/>
            <a:chOff x="-92988" y="-15496"/>
            <a:chExt cx="3309129" cy="4077121"/>
          </a:xfrm>
        </p:grpSpPr>
        <p:sp>
          <p:nvSpPr>
            <p:cNvPr id="129" name="Line"/>
            <p:cNvSpPr/>
            <p:nvPr/>
          </p:nvSpPr>
          <p:spPr>
            <a:xfrm rot="5399751" flipH="1">
              <a:off x="-16796" y="1487113"/>
              <a:ext cx="3608900" cy="114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25" extrusionOk="0">
                  <a:moveTo>
                    <a:pt x="0" y="17638"/>
                  </a:moveTo>
                  <a:cubicBezTo>
                    <a:pt x="1587" y="17639"/>
                    <a:pt x="5990" y="19344"/>
                    <a:pt x="7318" y="7631"/>
                  </a:cubicBezTo>
                  <a:cubicBezTo>
                    <a:pt x="8405" y="-1948"/>
                    <a:pt x="11164" y="-2256"/>
                    <a:pt x="12522" y="5289"/>
                  </a:cubicBezTo>
                  <a:cubicBezTo>
                    <a:pt x="14158" y="14381"/>
                    <a:pt x="18425" y="17638"/>
                    <a:pt x="21600" y="17639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Line"/>
            <p:cNvSpPr/>
            <p:nvPr/>
          </p:nvSpPr>
          <p:spPr>
            <a:xfrm flipV="1">
              <a:off x="3205782" y="2450224"/>
              <a:ext cx="1" cy="161140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1" name="Equation"/>
                <p:cNvSpPr txBox="1"/>
                <p:nvPr/>
              </p:nvSpPr>
              <p:spPr>
                <a:xfrm>
                  <a:off x="395690" y="-15496"/>
                  <a:ext cx="656910" cy="3385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ar-AE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ar-AE" sz="2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ar-AE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200" dirty="0"/>
                </a:p>
              </p:txBody>
            </p:sp>
          </mc:Choice>
          <mc:Fallback>
            <p:sp>
              <p:nvSpPr>
                <p:cNvPr id="13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690" y="-15496"/>
                  <a:ext cx="656910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9434" t="-14286" r="-15094" b="-357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2" name="Equation"/>
                <p:cNvSpPr txBox="1"/>
                <p:nvPr/>
              </p:nvSpPr>
              <p:spPr>
                <a:xfrm>
                  <a:off x="-92988" y="2271858"/>
                  <a:ext cx="1035219" cy="3385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220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ar-AE" sz="220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220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  <m:r>
                          <a:rPr lang="ar-AE" sz="220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acc>
                          <m:accPr>
                            <m:chr m:val="̂"/>
                            <m:ctrlPr>
                              <a:rPr lang="ar-AE" sz="220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ar-AE" sz="2200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])</m:t>
                        </m:r>
                      </m:oMath>
                    </m:oMathPara>
                  </a14:m>
                  <a:endParaRPr sz="2200" dirty="0">
                    <a:solidFill>
                      <a:srgbClr val="4472C4"/>
                    </a:solidFill>
                  </a:endParaRPr>
                </a:p>
              </p:txBody>
            </p:sp>
          </mc:Choice>
          <mc:Fallback>
            <p:sp>
              <p:nvSpPr>
                <p:cNvPr id="13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988" y="2271858"/>
                  <a:ext cx="1035219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6098" t="-14286" r="-9756" b="-357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" name="Line"/>
            <p:cNvSpPr/>
            <p:nvPr/>
          </p:nvSpPr>
          <p:spPr>
            <a:xfrm>
              <a:off x="1034928" y="2443350"/>
              <a:ext cx="2181213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7" name="Group"/>
          <p:cNvGrpSpPr/>
          <p:nvPr/>
        </p:nvGrpSpPr>
        <p:grpSpPr>
          <a:xfrm>
            <a:off x="2876080" y="3509829"/>
            <a:ext cx="2151574" cy="338554"/>
            <a:chOff x="-123984" y="-61992"/>
            <a:chExt cx="2151572" cy="3385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5" name="Equation"/>
                <p:cNvSpPr txBox="1"/>
                <p:nvPr/>
              </p:nvSpPr>
              <p:spPr>
                <a:xfrm>
                  <a:off x="-123984" y="-61992"/>
                  <a:ext cx="1035219" cy="3385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220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  <m:r>
                          <a:rPr lang="ar-AE" sz="220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ar-AE" sz="220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ar-AE" sz="220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ar-AE" sz="220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200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ar-AE" sz="22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)]</m:t>
                        </m:r>
                      </m:oMath>
                    </m:oMathPara>
                  </a14:m>
                  <a:endParaRPr sz="2200" dirty="0">
                    <a:solidFill>
                      <a:srgbClr val="ED7D31"/>
                    </a:solidFill>
                  </a:endParaRPr>
                </a:p>
              </p:txBody>
            </p:sp>
          </mc:Choice>
          <mc:Fallback>
            <p:sp>
              <p:nvSpPr>
                <p:cNvPr id="13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3984" y="-61992"/>
                  <a:ext cx="1035219" cy="338551"/>
                </a:xfrm>
                <a:prstGeom prst="rect">
                  <a:avLst/>
                </a:prstGeom>
                <a:blipFill>
                  <a:blip r:embed="rId8"/>
                  <a:stretch>
                    <a:fillRect l="-6024" t="-14815" r="-8434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Line"/>
            <p:cNvSpPr/>
            <p:nvPr/>
          </p:nvSpPr>
          <p:spPr>
            <a:xfrm>
              <a:off x="1013135" y="124997"/>
              <a:ext cx="1014453" cy="1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  <p:bldP spid="125" grpId="4" animBg="1" advAuto="0"/>
      <p:bldP spid="134" grpId="2" animBg="1" advAuto="0"/>
      <p:bldP spid="137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Jensen Gap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2" name="Equation"/>
              <p:cNvSpPr txBox="1"/>
              <p:nvPr/>
            </p:nvSpPr>
            <p:spPr>
              <a:xfrm>
                <a:off x="1870515" y="3116178"/>
                <a:ext cx="3387466" cy="11079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72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72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ar-AE" sz="72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ar-AE" sz="72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ar-AE" sz="720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72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72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sz="7200" dirty="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4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515" y="3116178"/>
                <a:ext cx="3387466" cy="1107996"/>
              </a:xfrm>
              <a:prstGeom prst="rect">
                <a:avLst/>
              </a:prstGeom>
              <a:blipFill>
                <a:blip r:embed="rId3"/>
                <a:stretch>
                  <a:fillRect l="-5597" t="-18182" r="-8955" b="-340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3" name="Equation"/>
              <p:cNvSpPr txBox="1"/>
              <p:nvPr/>
            </p:nvSpPr>
            <p:spPr>
              <a:xfrm>
                <a:off x="7067084" y="3116178"/>
                <a:ext cx="3387466" cy="11079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7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ar-AE" sz="7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7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72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ar-AE" sz="720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72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7200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sz="7200" dirty="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4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084" y="3116178"/>
                <a:ext cx="3387466" cy="1107996"/>
              </a:xfrm>
              <a:prstGeom prst="rect">
                <a:avLst/>
              </a:prstGeom>
              <a:blipFill>
                <a:blip r:embed="rId4"/>
                <a:stretch>
                  <a:fillRect l="-5970" t="-18182" r="-8955" b="-340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4" name="Equation"/>
              <p:cNvSpPr txBox="1"/>
              <p:nvPr/>
            </p:nvSpPr>
            <p:spPr>
              <a:xfrm>
                <a:off x="5791047" y="3151273"/>
                <a:ext cx="538583" cy="7479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72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sz="720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4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047" y="3151273"/>
                <a:ext cx="538583" cy="747980"/>
              </a:xfrm>
              <a:prstGeom prst="rect">
                <a:avLst/>
              </a:prstGeom>
              <a:blipFill>
                <a:blip r:embed="rId5"/>
                <a:stretch>
                  <a:fillRect l="-51163" r="-74419" b="-51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Equation"/>
              <p:cNvSpPr txBox="1"/>
              <p:nvPr/>
            </p:nvSpPr>
            <p:spPr>
              <a:xfrm>
                <a:off x="5790179" y="3154131"/>
                <a:ext cx="509322" cy="6035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72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sz="7200" dirty="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4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179" y="3154131"/>
                <a:ext cx="509322" cy="60352"/>
              </a:xfrm>
              <a:prstGeom prst="rect">
                <a:avLst/>
              </a:prstGeom>
              <a:blipFill>
                <a:blip r:embed="rId6"/>
                <a:stretch>
                  <a:fillRect l="-30000" r="-65000" b="-152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Jensen Gap [Jensen 1906]"/>
          <p:cNvSpPr txBox="1"/>
          <p:nvPr/>
        </p:nvSpPr>
        <p:spPr>
          <a:xfrm>
            <a:off x="3717901" y="4835917"/>
            <a:ext cx="4756198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rPr dirty="0"/>
              <a:t>Jensen Gap [Jensen 1906]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Bounding the Jensen Gap</a:t>
            </a:r>
          </a:p>
        </p:txBody>
      </p:sp>
      <p:sp>
        <p:nvSpPr>
          <p:cNvPr id="151" name="[Liao and Berg 2019]"/>
          <p:cNvSpPr txBox="1"/>
          <p:nvPr/>
        </p:nvSpPr>
        <p:spPr>
          <a:xfrm>
            <a:off x="4187686" y="4806865"/>
            <a:ext cx="3816628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t>[Liao and Berg 2019]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Equation"/>
              <p:cNvSpPr txBox="1"/>
              <p:nvPr/>
            </p:nvSpPr>
            <p:spPr>
              <a:xfrm>
                <a:off x="3905670" y="3412983"/>
                <a:ext cx="1929439" cy="6309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1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41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ar-AE" sz="41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ar-AE" sz="410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ar-AE" sz="410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41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41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sz="4100" dirty="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5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670" y="3412983"/>
                <a:ext cx="1929439" cy="630942"/>
              </a:xfrm>
              <a:prstGeom prst="rect">
                <a:avLst/>
              </a:prstGeom>
              <a:blipFill>
                <a:blip r:embed="rId3"/>
                <a:stretch>
                  <a:fillRect l="-5229" t="-13725" r="-9150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Equation"/>
              <p:cNvSpPr txBox="1"/>
              <p:nvPr/>
            </p:nvSpPr>
            <p:spPr>
              <a:xfrm>
                <a:off x="6492622" y="3412983"/>
                <a:ext cx="1929439" cy="6309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1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ar-AE" sz="41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1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410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ar-AE" sz="410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41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4100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sz="4100" dirty="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5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622" y="3412983"/>
                <a:ext cx="1929439" cy="630942"/>
              </a:xfrm>
              <a:prstGeom prst="rect">
                <a:avLst/>
              </a:prstGeom>
              <a:blipFill>
                <a:blip r:embed="rId4"/>
                <a:stretch>
                  <a:fillRect l="-6536" t="-13725" r="-8497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4" name="Equation"/>
              <p:cNvSpPr txBox="1"/>
              <p:nvPr/>
            </p:nvSpPr>
            <p:spPr>
              <a:xfrm>
                <a:off x="5949108" y="3443895"/>
                <a:ext cx="290031" cy="3436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1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sz="4100" dirty="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5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108" y="3443895"/>
                <a:ext cx="290031" cy="34367"/>
              </a:xfrm>
              <a:prstGeom prst="rect">
                <a:avLst/>
              </a:prstGeom>
              <a:blipFill>
                <a:blip r:embed="rId5"/>
                <a:stretch>
                  <a:fillRect l="-29167" r="-58333" b="-10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5" name="Equation"/>
              <p:cNvSpPr txBox="1"/>
              <p:nvPr/>
            </p:nvSpPr>
            <p:spPr>
              <a:xfrm>
                <a:off x="9300712" y="3412983"/>
                <a:ext cx="2601032" cy="6309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Var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ar-AE" sz="410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41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41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100" dirty="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5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712" y="3412983"/>
                <a:ext cx="2601032" cy="630942"/>
              </a:xfrm>
              <a:prstGeom prst="rect">
                <a:avLst/>
              </a:prstGeom>
              <a:blipFill>
                <a:blip r:embed="rId6"/>
                <a:stretch>
                  <a:fillRect l="-5854" t="-13725" r="-6829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Equation"/>
              <p:cNvSpPr txBox="1"/>
              <p:nvPr/>
            </p:nvSpPr>
            <p:spPr>
              <a:xfrm>
                <a:off x="425983" y="3412983"/>
                <a:ext cx="2601032" cy="6309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Var</m:t>
                      </m:r>
                      <m:r>
                        <a:rPr lang="en-CA" sz="4100" i="1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ar-AE" sz="410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41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ar-AE" sz="41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100" dirty="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5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83" y="3412983"/>
                <a:ext cx="2601032" cy="630942"/>
              </a:xfrm>
              <a:prstGeom prst="rect">
                <a:avLst/>
              </a:prstGeom>
              <a:blipFill>
                <a:blip r:embed="rId7"/>
                <a:stretch>
                  <a:fillRect l="-5825" t="-13725" r="-6796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Equation"/>
              <p:cNvSpPr txBox="1"/>
              <p:nvPr/>
            </p:nvSpPr>
            <p:spPr>
              <a:xfrm>
                <a:off x="8629050" y="3413962"/>
                <a:ext cx="294197" cy="37073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1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sz="4100" dirty="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5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050" y="3413962"/>
                <a:ext cx="294197" cy="370739"/>
              </a:xfrm>
              <a:prstGeom prst="rect">
                <a:avLst/>
              </a:prstGeom>
              <a:blipFill>
                <a:blip r:embed="rId8"/>
                <a:stretch>
                  <a:fillRect l="-58333" r="-91667" b="-806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8" name="Equation"/>
              <p:cNvSpPr txBox="1"/>
              <p:nvPr/>
            </p:nvSpPr>
            <p:spPr>
              <a:xfrm>
                <a:off x="3234004" y="3413962"/>
                <a:ext cx="294197" cy="37073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100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sz="4100" dirty="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5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004" y="3413962"/>
                <a:ext cx="294197" cy="370739"/>
              </a:xfrm>
              <a:prstGeom prst="rect">
                <a:avLst/>
              </a:prstGeom>
              <a:blipFill>
                <a:blip r:embed="rId8"/>
                <a:stretch>
                  <a:fillRect l="-58333" r="-91667" b="-806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Mode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Model Selection</a:t>
            </a:r>
          </a:p>
        </p:txBody>
      </p:sp>
      <p:pic>
        <p:nvPicPr>
          <p:cNvPr id="163" name="papers_1824.mp4" descr="papers_182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135" y="1300119"/>
            <a:ext cx="10027730" cy="5640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mparing to Clean 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Comparing to Clean References</a:t>
            </a:r>
          </a:p>
        </p:txBody>
      </p:sp>
      <p:pic>
        <p:nvPicPr>
          <p:cNvPr id="168" name="results_rmse_dssim.pdf" descr="results_rmse_dssi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21" y="2415560"/>
            <a:ext cx="11460851" cy="334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omparing to Clean 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255"/>
            </a:lvl1pPr>
          </a:lstStyle>
          <a:p>
            <a:r>
              <a:t>Comparing to Clean References</a:t>
            </a:r>
          </a:p>
        </p:txBody>
      </p:sp>
      <p:pic>
        <p:nvPicPr>
          <p:cNvPr id="173" name="comparison_full.pdf" descr="comparison_fu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23" y="2264997"/>
            <a:ext cx="10973354" cy="368877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(The Wooden Staircase by Wig42, CC BY 3.0)"/>
          <p:cNvSpPr txBox="1"/>
          <p:nvPr/>
        </p:nvSpPr>
        <p:spPr>
          <a:xfrm>
            <a:off x="8689896" y="6232197"/>
            <a:ext cx="3086832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78787"/>
                </a:solidFill>
              </a:defRPr>
            </a:lvl1pPr>
          </a:lstStyle>
          <a:p>
            <a:r>
              <a:t>(The Wooden Staircase by Wig42, CC BY 3.0)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1158</Words>
  <Application>Microsoft Macintosh PowerPoint</Application>
  <PresentationFormat>Widescreen</PresentationFormat>
  <Paragraphs>103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Cambria Math</vt:lpstr>
      <vt:lpstr>Calibri</vt:lpstr>
      <vt:lpstr>Calibri Light</vt:lpstr>
      <vt:lpstr>Montserrat Thin Black</vt:lpstr>
      <vt:lpstr>Office Theme</vt:lpstr>
      <vt:lpstr>Nonlinear Noise2Noise for Efficient Monte Carlo Denoiser Training  Andrew Tinits &amp; Stephen Mann University of Waterloo</vt:lpstr>
      <vt:lpstr>Supervised Learning</vt:lpstr>
      <vt:lpstr>Noise2Noise [Lehtinen et al. 2018]</vt:lpstr>
      <vt:lpstr>Noise2Noise with Nonlinearity</vt:lpstr>
      <vt:lpstr>Jensen Gap</vt:lpstr>
      <vt:lpstr>Bounding the Jensen Gap</vt:lpstr>
      <vt:lpstr>Model Selection</vt:lpstr>
      <vt:lpstr>Comparing to Clean References</vt:lpstr>
      <vt:lpstr>Comparing to Clean References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 Noise2Noise for Efficient Monte Carlo Denoiser Training</dc:title>
  <dc:subject/>
  <dc:creator>Andrew Tinits and Stephen Mann</dc:creator>
  <cp:keywords/>
  <dc:description/>
  <cp:lastModifiedBy>Sabrina Bedjera</cp:lastModifiedBy>
  <cp:revision>31</cp:revision>
  <dcterms:modified xsi:type="dcterms:W3CDTF">2026-01-08T04:28:41Z</dcterms:modified>
  <cp:category/>
</cp:coreProperties>
</file>